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7" r:id="rId3"/>
    <p:sldId id="268" r:id="rId4"/>
    <p:sldId id="271" r:id="rId5"/>
    <p:sldId id="269" r:id="rId6"/>
    <p:sldId id="257" r:id="rId7"/>
    <p:sldId id="270" r:id="rId8"/>
    <p:sldId id="258" r:id="rId9"/>
    <p:sldId id="266" r:id="rId10"/>
    <p:sldId id="262" r:id="rId11"/>
    <p:sldId id="259" r:id="rId12"/>
    <p:sldId id="26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1" d="100"/>
          <a:sy n="71" d="100"/>
        </p:scale>
        <p:origin x="-1272" y="14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76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77F079-3BE9-4987-A5EF-F9586EAFB6C8}" type="datetimeFigureOut">
              <a:rPr lang="en-US" smtClean="0"/>
              <a:t>5/6/2015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17501E-8668-4B6F-BA38-4B4F204D21C8}" type="slidenum">
              <a:rPr lang="en-US" smtClean="0"/>
              <a:t>‹#›</a:t>
            </a:fld>
            <a:endParaRPr lang="en-US"/>
          </a:p>
        </p:txBody>
      </p:sp>
    </p:spTree>
    <p:extLst>
      <p:ext uri="{BB962C8B-B14F-4D97-AF65-F5344CB8AC3E}">
        <p14:creationId xmlns:p14="http://schemas.microsoft.com/office/powerpoint/2010/main" val="4068397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defTabSz="922338">
              <a:defRPr b="1">
                <a:solidFill>
                  <a:schemeClr val="tx1"/>
                </a:solidFill>
                <a:latin typeface="Arial" panose="020B0604020202020204" pitchFamily="34" charset="0"/>
              </a:defRPr>
            </a:lvl1pPr>
            <a:lvl2pPr marL="742950" indent="-285750" defTabSz="922338">
              <a:defRPr b="1">
                <a:solidFill>
                  <a:schemeClr val="tx1"/>
                </a:solidFill>
                <a:latin typeface="Arial" panose="020B0604020202020204" pitchFamily="34" charset="0"/>
              </a:defRPr>
            </a:lvl2pPr>
            <a:lvl3pPr marL="1143000" indent="-228600" defTabSz="922338">
              <a:defRPr b="1">
                <a:solidFill>
                  <a:schemeClr val="tx1"/>
                </a:solidFill>
                <a:latin typeface="Arial" panose="020B0604020202020204" pitchFamily="34" charset="0"/>
              </a:defRPr>
            </a:lvl3pPr>
            <a:lvl4pPr marL="1600200" indent="-228600" defTabSz="922338">
              <a:defRPr b="1">
                <a:solidFill>
                  <a:schemeClr val="tx1"/>
                </a:solidFill>
                <a:latin typeface="Arial" panose="020B0604020202020204" pitchFamily="34" charset="0"/>
              </a:defRPr>
            </a:lvl4pPr>
            <a:lvl5pPr marL="2057400" indent="-228600" defTabSz="922338">
              <a:defRPr b="1">
                <a:solidFill>
                  <a:schemeClr val="tx1"/>
                </a:solidFill>
                <a:latin typeface="Arial" panose="020B0604020202020204" pitchFamily="34" charset="0"/>
              </a:defRPr>
            </a:lvl5pPr>
            <a:lvl6pPr marL="2514600" indent="-228600" defTabSz="922338" eaLnBrk="0" fontAlgn="base" hangingPunct="0">
              <a:spcBef>
                <a:spcPct val="0"/>
              </a:spcBef>
              <a:spcAft>
                <a:spcPct val="0"/>
              </a:spcAft>
              <a:defRPr b="1">
                <a:solidFill>
                  <a:schemeClr val="tx1"/>
                </a:solidFill>
                <a:latin typeface="Arial" panose="020B0604020202020204" pitchFamily="34" charset="0"/>
              </a:defRPr>
            </a:lvl6pPr>
            <a:lvl7pPr marL="2971800" indent="-228600" defTabSz="922338" eaLnBrk="0" fontAlgn="base" hangingPunct="0">
              <a:spcBef>
                <a:spcPct val="0"/>
              </a:spcBef>
              <a:spcAft>
                <a:spcPct val="0"/>
              </a:spcAft>
              <a:defRPr b="1">
                <a:solidFill>
                  <a:schemeClr val="tx1"/>
                </a:solidFill>
                <a:latin typeface="Arial" panose="020B0604020202020204" pitchFamily="34" charset="0"/>
              </a:defRPr>
            </a:lvl7pPr>
            <a:lvl8pPr marL="3429000" indent="-228600" defTabSz="922338" eaLnBrk="0" fontAlgn="base" hangingPunct="0">
              <a:spcBef>
                <a:spcPct val="0"/>
              </a:spcBef>
              <a:spcAft>
                <a:spcPct val="0"/>
              </a:spcAft>
              <a:defRPr b="1">
                <a:solidFill>
                  <a:schemeClr val="tx1"/>
                </a:solidFill>
                <a:latin typeface="Arial" panose="020B0604020202020204" pitchFamily="34" charset="0"/>
              </a:defRPr>
            </a:lvl8pPr>
            <a:lvl9pPr marL="3886200" indent="-228600" defTabSz="922338" eaLnBrk="0" fontAlgn="base" hangingPunct="0">
              <a:spcBef>
                <a:spcPct val="0"/>
              </a:spcBef>
              <a:spcAft>
                <a:spcPct val="0"/>
              </a:spcAft>
              <a:defRPr b="1">
                <a:solidFill>
                  <a:schemeClr val="tx1"/>
                </a:solidFill>
                <a:latin typeface="Arial" panose="020B0604020202020204" pitchFamily="34" charset="0"/>
              </a:defRPr>
            </a:lvl9pPr>
          </a:lstStyle>
          <a:p>
            <a:fld id="{AF46A46E-D997-4A38-8E24-4496334725D8}" type="slidenum">
              <a:rPr lang="en-US" altLang="en-US" b="0"/>
              <a:pPr/>
              <a:t>10</a:t>
            </a:fld>
            <a:endParaRPr lang="en-US" altLang="en-US" b="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eaLnBrk="1" hangingPunct="1"/>
            <a:r>
              <a:rPr lang="en-US" altLang="en-US" sz="1100" b="1" smtClean="0"/>
              <a:t>JL</a:t>
            </a:r>
          </a:p>
          <a:p>
            <a:pPr eaLnBrk="1" hangingPunct="1"/>
            <a:r>
              <a:rPr lang="en-US" altLang="en-US" sz="1100" b="1" smtClean="0"/>
              <a:t>Practices have capacity for improvement</a:t>
            </a:r>
          </a:p>
          <a:p>
            <a:pPr lvl="1" eaLnBrk="1" hangingPunct="1"/>
            <a:r>
              <a:rPr lang="en-US" altLang="en-US" sz="1100" smtClean="0"/>
              <a:t>Need to give practice managers tools and confidence.</a:t>
            </a:r>
          </a:p>
          <a:p>
            <a:pPr lvl="1" eaLnBrk="1" hangingPunct="1"/>
            <a:r>
              <a:rPr lang="en-US" altLang="en-US" sz="1100" smtClean="0"/>
              <a:t>Not knowing what to do when there is a problem leads to band-aid solutions and frustration.</a:t>
            </a:r>
          </a:p>
          <a:p>
            <a:pPr eaLnBrk="1" hangingPunct="1"/>
            <a:endParaRPr lang="en-US" altLang="en-US" smtClean="0"/>
          </a:p>
          <a:p>
            <a:pPr eaLnBrk="1" hangingPunct="1"/>
            <a:r>
              <a:rPr lang="en-US" altLang="en-US" smtClean="0"/>
              <a:t>Transition to next slide: Feedback from Practices during Exit Interviews</a:t>
            </a:r>
          </a:p>
        </p:txBody>
      </p:sp>
    </p:spTree>
    <p:extLst>
      <p:ext uri="{BB962C8B-B14F-4D97-AF65-F5344CB8AC3E}">
        <p14:creationId xmlns:p14="http://schemas.microsoft.com/office/powerpoint/2010/main" val="1025729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796C72-8FD9-4E2B-97AB-73D82D0AB8EA}" type="datetimeFigureOut">
              <a:rPr lang="en-US" smtClean="0"/>
              <a:t>5/6/2015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258B4-5F44-4BF4-A0E5-CD06E2F3A597}" type="slidenum">
              <a:rPr lang="en-US" smtClean="0"/>
              <a:t>‹#›</a:t>
            </a:fld>
            <a:endParaRPr lang="en-US"/>
          </a:p>
        </p:txBody>
      </p:sp>
    </p:spTree>
    <p:extLst>
      <p:ext uri="{BB962C8B-B14F-4D97-AF65-F5344CB8AC3E}">
        <p14:creationId xmlns:p14="http://schemas.microsoft.com/office/powerpoint/2010/main" val="2455943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796C72-8FD9-4E2B-97AB-73D82D0AB8EA}" type="datetimeFigureOut">
              <a:rPr lang="en-US" smtClean="0"/>
              <a:t>5/6/2015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258B4-5F44-4BF4-A0E5-CD06E2F3A597}" type="slidenum">
              <a:rPr lang="en-US" smtClean="0"/>
              <a:t>‹#›</a:t>
            </a:fld>
            <a:endParaRPr lang="en-US"/>
          </a:p>
        </p:txBody>
      </p:sp>
    </p:spTree>
    <p:extLst>
      <p:ext uri="{BB962C8B-B14F-4D97-AF65-F5344CB8AC3E}">
        <p14:creationId xmlns:p14="http://schemas.microsoft.com/office/powerpoint/2010/main" val="3320273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796C72-8FD9-4E2B-97AB-73D82D0AB8EA}" type="datetimeFigureOut">
              <a:rPr lang="en-US" smtClean="0"/>
              <a:t>5/6/2015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258B4-5F44-4BF4-A0E5-CD06E2F3A597}" type="slidenum">
              <a:rPr lang="en-US" smtClean="0"/>
              <a:t>‹#›</a:t>
            </a:fld>
            <a:endParaRPr lang="en-US"/>
          </a:p>
        </p:txBody>
      </p:sp>
    </p:spTree>
    <p:extLst>
      <p:ext uri="{BB962C8B-B14F-4D97-AF65-F5344CB8AC3E}">
        <p14:creationId xmlns:p14="http://schemas.microsoft.com/office/powerpoint/2010/main" val="811071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796C72-8FD9-4E2B-97AB-73D82D0AB8EA}" type="datetimeFigureOut">
              <a:rPr lang="en-US" smtClean="0"/>
              <a:t>5/6/2015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258B4-5F44-4BF4-A0E5-CD06E2F3A597}" type="slidenum">
              <a:rPr lang="en-US" smtClean="0"/>
              <a:t>‹#›</a:t>
            </a:fld>
            <a:endParaRPr lang="en-US"/>
          </a:p>
        </p:txBody>
      </p:sp>
    </p:spTree>
    <p:extLst>
      <p:ext uri="{BB962C8B-B14F-4D97-AF65-F5344CB8AC3E}">
        <p14:creationId xmlns:p14="http://schemas.microsoft.com/office/powerpoint/2010/main" val="1508151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796C72-8FD9-4E2B-97AB-73D82D0AB8EA}" type="datetimeFigureOut">
              <a:rPr lang="en-US" smtClean="0"/>
              <a:t>5/6/2015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3258B4-5F44-4BF4-A0E5-CD06E2F3A597}" type="slidenum">
              <a:rPr lang="en-US" smtClean="0"/>
              <a:t>‹#›</a:t>
            </a:fld>
            <a:endParaRPr lang="en-US"/>
          </a:p>
        </p:txBody>
      </p:sp>
    </p:spTree>
    <p:extLst>
      <p:ext uri="{BB962C8B-B14F-4D97-AF65-F5344CB8AC3E}">
        <p14:creationId xmlns:p14="http://schemas.microsoft.com/office/powerpoint/2010/main" val="81916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796C72-8FD9-4E2B-97AB-73D82D0AB8EA}" type="datetimeFigureOut">
              <a:rPr lang="en-US" smtClean="0"/>
              <a:t>5/6/2015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3258B4-5F44-4BF4-A0E5-CD06E2F3A597}" type="slidenum">
              <a:rPr lang="en-US" smtClean="0"/>
              <a:t>‹#›</a:t>
            </a:fld>
            <a:endParaRPr lang="en-US"/>
          </a:p>
        </p:txBody>
      </p:sp>
    </p:spTree>
    <p:extLst>
      <p:ext uri="{BB962C8B-B14F-4D97-AF65-F5344CB8AC3E}">
        <p14:creationId xmlns:p14="http://schemas.microsoft.com/office/powerpoint/2010/main" val="81596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796C72-8FD9-4E2B-97AB-73D82D0AB8EA}" type="datetimeFigureOut">
              <a:rPr lang="en-US" smtClean="0"/>
              <a:t>5/6/2015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3258B4-5F44-4BF4-A0E5-CD06E2F3A597}" type="slidenum">
              <a:rPr lang="en-US" smtClean="0"/>
              <a:t>‹#›</a:t>
            </a:fld>
            <a:endParaRPr lang="en-US"/>
          </a:p>
        </p:txBody>
      </p:sp>
    </p:spTree>
    <p:extLst>
      <p:ext uri="{BB962C8B-B14F-4D97-AF65-F5344CB8AC3E}">
        <p14:creationId xmlns:p14="http://schemas.microsoft.com/office/powerpoint/2010/main" val="3815985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96C72-8FD9-4E2B-97AB-73D82D0AB8EA}" type="datetimeFigureOut">
              <a:rPr lang="en-US" smtClean="0"/>
              <a:t>5/6/2015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258B4-5F44-4BF4-A0E5-CD06E2F3A597}" type="slidenum">
              <a:rPr lang="en-US" smtClean="0"/>
              <a:t>‹#›</a:t>
            </a:fld>
            <a:endParaRPr lang="en-US"/>
          </a:p>
        </p:txBody>
      </p:sp>
    </p:spTree>
    <p:extLst>
      <p:ext uri="{BB962C8B-B14F-4D97-AF65-F5344CB8AC3E}">
        <p14:creationId xmlns:p14="http://schemas.microsoft.com/office/powerpoint/2010/main" val="1952753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96C72-8FD9-4E2B-97AB-73D82D0AB8EA}" type="datetimeFigureOut">
              <a:rPr lang="en-US" smtClean="0"/>
              <a:t>5/6/2015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258B4-5F44-4BF4-A0E5-CD06E2F3A597}" type="slidenum">
              <a:rPr lang="en-US" smtClean="0"/>
              <a:t>‹#›</a:t>
            </a:fld>
            <a:endParaRPr lang="en-US"/>
          </a:p>
        </p:txBody>
      </p:sp>
    </p:spTree>
    <p:extLst>
      <p:ext uri="{BB962C8B-B14F-4D97-AF65-F5344CB8AC3E}">
        <p14:creationId xmlns:p14="http://schemas.microsoft.com/office/powerpoint/2010/main" val="2485555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796C72-8FD9-4E2B-97AB-73D82D0AB8EA}" type="datetimeFigureOut">
              <a:rPr lang="en-US" smtClean="0"/>
              <a:t>5/6/2015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258B4-5F44-4BF4-A0E5-CD06E2F3A597}" type="slidenum">
              <a:rPr lang="en-US" smtClean="0"/>
              <a:t>‹#›</a:t>
            </a:fld>
            <a:endParaRPr lang="en-US"/>
          </a:p>
        </p:txBody>
      </p:sp>
    </p:spTree>
    <p:extLst>
      <p:ext uri="{BB962C8B-B14F-4D97-AF65-F5344CB8AC3E}">
        <p14:creationId xmlns:p14="http://schemas.microsoft.com/office/powerpoint/2010/main" val="3591958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796C72-8FD9-4E2B-97AB-73D82D0AB8EA}" type="datetimeFigureOut">
              <a:rPr lang="en-US" smtClean="0"/>
              <a:t>5/6/2015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258B4-5F44-4BF4-A0E5-CD06E2F3A597}" type="slidenum">
              <a:rPr lang="en-US" smtClean="0"/>
              <a:t>‹#›</a:t>
            </a:fld>
            <a:endParaRPr lang="en-US"/>
          </a:p>
        </p:txBody>
      </p:sp>
    </p:spTree>
    <p:extLst>
      <p:ext uri="{BB962C8B-B14F-4D97-AF65-F5344CB8AC3E}">
        <p14:creationId xmlns:p14="http://schemas.microsoft.com/office/powerpoint/2010/main" val="1616833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796C72-8FD9-4E2B-97AB-73D82D0AB8EA}" type="datetimeFigureOut">
              <a:rPr lang="en-US" smtClean="0"/>
              <a:t>5/6/2015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3258B4-5F44-4BF4-A0E5-CD06E2F3A597}" type="slidenum">
              <a:rPr lang="en-US" smtClean="0"/>
              <a:t>‹#›</a:t>
            </a:fld>
            <a:endParaRPr lang="en-US"/>
          </a:p>
        </p:txBody>
      </p:sp>
    </p:spTree>
    <p:extLst>
      <p:ext uri="{BB962C8B-B14F-4D97-AF65-F5344CB8AC3E}">
        <p14:creationId xmlns:p14="http://schemas.microsoft.com/office/powerpoint/2010/main" val="2963751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cap="small" dirty="0" smtClean="0"/>
              <a:t>Improvement Journey</a:t>
            </a:r>
            <a:endParaRPr lang="en-US" dirty="0"/>
          </a:p>
        </p:txBody>
      </p:sp>
      <p:sp>
        <p:nvSpPr>
          <p:cNvPr id="3" name="Subtitle 2"/>
          <p:cNvSpPr>
            <a:spLocks noGrp="1"/>
          </p:cNvSpPr>
          <p:nvPr>
            <p:ph type="subTitle" idx="1"/>
          </p:nvPr>
        </p:nvSpPr>
        <p:spPr>
          <a:xfrm>
            <a:off x="1350122" y="3429000"/>
            <a:ext cx="6400800" cy="2819400"/>
          </a:xfrm>
        </p:spPr>
        <p:txBody>
          <a:bodyPr>
            <a:normAutofit lnSpcReduction="10000"/>
          </a:bodyPr>
          <a:lstStyle/>
          <a:p>
            <a:r>
              <a:rPr lang="en-US" dirty="0" smtClean="0"/>
              <a:t>Community Learning Session</a:t>
            </a:r>
          </a:p>
          <a:p>
            <a:r>
              <a:rPr lang="en-US" dirty="0" smtClean="0"/>
              <a:t>May 8, 2015</a:t>
            </a:r>
          </a:p>
          <a:p>
            <a:endParaRPr lang="en-US" dirty="0" smtClean="0"/>
          </a:p>
          <a:p>
            <a:r>
              <a:rPr lang="en-US" dirty="0" smtClean="0"/>
              <a:t>Judy </a:t>
            </a:r>
            <a:r>
              <a:rPr lang="en-US" dirty="0" smtClean="0"/>
              <a:t>Ling</a:t>
            </a:r>
          </a:p>
          <a:p>
            <a:r>
              <a:rPr lang="en-US" dirty="0" smtClean="0"/>
              <a:t>Coaching Consultant, MA-PIP</a:t>
            </a:r>
            <a:endParaRPr lang="en-US" dirty="0"/>
          </a:p>
        </p:txBody>
      </p:sp>
      <p:pic>
        <p:nvPicPr>
          <p:cNvPr id="4" name="Picture 3" descr="M:\Share\Medical Errors\Anniversary Dinner\Logos\Mass Coalition logoW.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5850" y="914400"/>
            <a:ext cx="2419350" cy="619125"/>
          </a:xfrm>
          <a:prstGeom prst="rect">
            <a:avLst/>
          </a:prstGeom>
          <a:noFill/>
          <a:ln>
            <a:noFill/>
          </a:ln>
        </p:spPr>
      </p:pic>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5410200" y="850900"/>
            <a:ext cx="2327275" cy="682625"/>
          </a:xfrm>
          <a:prstGeom prst="rect">
            <a:avLst/>
          </a:prstGeom>
        </p:spPr>
      </p:pic>
    </p:spTree>
    <p:extLst>
      <p:ext uri="{BB962C8B-B14F-4D97-AF65-F5344CB8AC3E}">
        <p14:creationId xmlns:p14="http://schemas.microsoft.com/office/powerpoint/2010/main" val="15596207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Judy Ling</a:t>
            </a:r>
            <a:endParaRPr lang="en-US" b="1" dirty="0"/>
          </a:p>
        </p:txBody>
      </p:sp>
      <p:sp>
        <p:nvSpPr>
          <p:cNvPr id="3" name="Content Placeholder 2"/>
          <p:cNvSpPr>
            <a:spLocks noGrp="1"/>
          </p:cNvSpPr>
          <p:nvPr>
            <p:ph idx="1"/>
          </p:nvPr>
        </p:nvSpPr>
        <p:spPr/>
        <p:txBody>
          <a:bodyPr/>
          <a:lstStyle/>
          <a:p>
            <a:r>
              <a:rPr lang="en-US" dirty="0" smtClean="0"/>
              <a:t>Improvement Advisor on PROMISES project.  Worked with 10 small primary care practices as their coach.</a:t>
            </a:r>
          </a:p>
          <a:p>
            <a:r>
              <a:rPr lang="en-US" dirty="0" smtClean="0"/>
              <a:t>Coaching Consultant </a:t>
            </a:r>
            <a:r>
              <a:rPr lang="en-US" dirty="0" smtClean="0"/>
              <a:t>to Mount Auburn Practice Improvement Program (MA-PIP)</a:t>
            </a:r>
          </a:p>
          <a:p>
            <a:pPr marL="0" indent="0">
              <a:buNone/>
            </a:pPr>
            <a:endParaRPr lang="en-US" dirty="0"/>
          </a:p>
        </p:txBody>
      </p:sp>
    </p:spTree>
    <p:extLst>
      <p:ext uri="{BB962C8B-B14F-4D97-AF65-F5344CB8AC3E}">
        <p14:creationId xmlns:p14="http://schemas.microsoft.com/office/powerpoint/2010/main" val="29223307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CME Learning Objective</a:t>
            </a:r>
            <a:endParaRPr lang="en-US" b="1" dirty="0"/>
          </a:p>
        </p:txBody>
      </p:sp>
      <p:sp>
        <p:nvSpPr>
          <p:cNvPr id="4" name="Rectangle 1"/>
          <p:cNvSpPr>
            <a:spLocks noGrp="1" noChangeArrowheads="1"/>
          </p:cNvSpPr>
          <p:nvPr>
            <p:ph idx="1"/>
          </p:nvPr>
        </p:nvSpPr>
        <p:spPr bwMode="auto">
          <a:xfrm>
            <a:off x="457201" y="1659501"/>
            <a:ext cx="7696200" cy="4407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1217613" indent="-533400"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As a result of participating in this activity, learners will be able to:</a:t>
            </a:r>
          </a:p>
          <a:p>
            <a:pPr marL="977900" marR="0" lvl="1" indent="-465138"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Arial" panose="020B0604020202020204" pitchFamily="34" charset="0"/>
              </a:rPr>
              <a:t>1.  </a:t>
            </a:r>
            <a:r>
              <a:rPr kumimoji="0" lang="en-US" altLang="en-US"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Describe the role of the practice manager in practice improvement.</a:t>
            </a:r>
          </a:p>
          <a:p>
            <a:pPr marL="977900" marR="0" lvl="1" indent="-465138"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Arial" panose="020B0604020202020204" pitchFamily="34" charset="0"/>
              </a:rPr>
              <a:t>2.  </a:t>
            </a:r>
            <a:r>
              <a:rPr kumimoji="0" lang="en-US" altLang="en-US"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Explain the value of practice staff working together as a team, including the value of reaching outside the practice to connect with care partners to coordinate patient care.</a:t>
            </a:r>
          </a:p>
          <a:p>
            <a:pPr marL="977900" marR="0" lvl="1" indent="-465138"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Arial" panose="020B0604020202020204" pitchFamily="34" charset="0"/>
              </a:rPr>
              <a:t>3.  </a:t>
            </a:r>
            <a:r>
              <a:rPr kumimoji="0" lang="en-US" altLang="en-US"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Explain the value of collecting a small amount of data to understand the problem.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875794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Disclosure Statement</a:t>
            </a:r>
            <a:endParaRPr lang="en-US" b="1" dirty="0"/>
          </a:p>
        </p:txBody>
      </p:sp>
      <p:sp>
        <p:nvSpPr>
          <p:cNvPr id="3" name="Content Placeholder 2"/>
          <p:cNvSpPr>
            <a:spLocks noGrp="1"/>
          </p:cNvSpPr>
          <p:nvPr>
            <p:ph idx="1"/>
          </p:nvPr>
        </p:nvSpPr>
        <p:spPr/>
        <p:txBody>
          <a:bodyPr/>
          <a:lstStyle/>
          <a:p>
            <a:pPr marL="0" indent="0">
              <a:buNone/>
            </a:pPr>
            <a:r>
              <a:rPr lang="en-US" smtClean="0"/>
              <a:t>The Presenter </a:t>
            </a:r>
            <a:r>
              <a:rPr lang="en-US" dirty="0" smtClean="0"/>
              <a:t>and Content Developers have no significant financial interest/arrangement with any organization(s) that could be perceived as a real or apparent conflict of interest with the subject matter of the presentation.</a:t>
            </a:r>
            <a:endParaRPr lang="en-US" dirty="0"/>
          </a:p>
        </p:txBody>
      </p:sp>
    </p:spTree>
    <p:extLst>
      <p:ext uri="{BB962C8B-B14F-4D97-AF65-F5344CB8AC3E}">
        <p14:creationId xmlns:p14="http://schemas.microsoft.com/office/powerpoint/2010/main" val="3477084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Improvement Case Study</a:t>
            </a:r>
            <a:endParaRPr lang="en-US" b="1" dirty="0"/>
          </a:p>
        </p:txBody>
      </p:sp>
      <p:sp>
        <p:nvSpPr>
          <p:cNvPr id="3" name="Content Placeholder 2"/>
          <p:cNvSpPr>
            <a:spLocks noGrp="1"/>
          </p:cNvSpPr>
          <p:nvPr>
            <p:ph idx="1"/>
          </p:nvPr>
        </p:nvSpPr>
        <p:spPr/>
        <p:txBody>
          <a:bodyPr/>
          <a:lstStyle/>
          <a:p>
            <a:r>
              <a:rPr lang="en-US" dirty="0" smtClean="0"/>
              <a:t>Small primary care practice, 2 MDs and 1 PA, 4 MAs and office other staff members.</a:t>
            </a:r>
          </a:p>
          <a:p>
            <a:pPr lvl="1"/>
            <a:r>
              <a:rPr lang="en-US" dirty="0" smtClean="0"/>
              <a:t>They wanted to improve the prescription refill process.</a:t>
            </a:r>
          </a:p>
          <a:p>
            <a:pPr lvl="1"/>
            <a:r>
              <a:rPr lang="en-US" dirty="0" smtClean="0"/>
              <a:t>Tom is the </a:t>
            </a:r>
            <a:r>
              <a:rPr lang="en-US" dirty="0"/>
              <a:t>P</a:t>
            </a:r>
            <a:r>
              <a:rPr lang="en-US" dirty="0" smtClean="0"/>
              <a:t>ractice </a:t>
            </a:r>
            <a:r>
              <a:rPr lang="en-US" dirty="0"/>
              <a:t>M</a:t>
            </a:r>
            <a:r>
              <a:rPr lang="en-US" dirty="0" smtClean="0"/>
              <a:t>anager, Karen is the Clinical Lead.</a:t>
            </a:r>
          </a:p>
          <a:p>
            <a:r>
              <a:rPr lang="en-US" dirty="0" smtClean="0"/>
              <a:t>For our time together today, please focus on Tom’s role as the Practice Manager.</a:t>
            </a:r>
          </a:p>
        </p:txBody>
      </p:sp>
    </p:spTree>
    <p:extLst>
      <p:ext uri="{BB962C8B-B14F-4D97-AF65-F5344CB8AC3E}">
        <p14:creationId xmlns:p14="http://schemas.microsoft.com/office/powerpoint/2010/main" val="29931949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Practice Manager</a:t>
            </a:r>
            <a:endParaRPr lang="en-US" b="1" dirty="0"/>
          </a:p>
        </p:txBody>
      </p:sp>
      <p:sp>
        <p:nvSpPr>
          <p:cNvPr id="3" name="Content Placeholder 2"/>
          <p:cNvSpPr>
            <a:spLocks noGrp="1"/>
          </p:cNvSpPr>
          <p:nvPr>
            <p:ph idx="1"/>
          </p:nvPr>
        </p:nvSpPr>
        <p:spPr>
          <a:xfrm>
            <a:off x="457200" y="1447800"/>
            <a:ext cx="8229600" cy="4525963"/>
          </a:xfrm>
        </p:spPr>
        <p:txBody>
          <a:bodyPr>
            <a:normAutofit fontScale="92500" lnSpcReduction="20000"/>
          </a:bodyPr>
          <a:lstStyle/>
          <a:p>
            <a:pPr marL="0" indent="0">
              <a:buNone/>
            </a:pPr>
            <a:r>
              <a:rPr lang="en-US" dirty="0" smtClean="0"/>
              <a:t>What was Tom, the </a:t>
            </a:r>
            <a:r>
              <a:rPr lang="en-US" dirty="0"/>
              <a:t>P</a:t>
            </a:r>
            <a:r>
              <a:rPr lang="en-US" dirty="0" smtClean="0"/>
              <a:t>ractice </a:t>
            </a:r>
            <a:r>
              <a:rPr lang="en-US" dirty="0"/>
              <a:t>M</a:t>
            </a:r>
            <a:r>
              <a:rPr lang="en-US" dirty="0" smtClean="0"/>
              <a:t>anager, responsible for in terms of:</a:t>
            </a:r>
          </a:p>
          <a:p>
            <a:pPr marL="0" indent="0">
              <a:buNone/>
            </a:pPr>
            <a:endParaRPr lang="en-US" sz="1000" dirty="0" smtClean="0"/>
          </a:p>
          <a:p>
            <a:pPr lvl="1"/>
            <a:r>
              <a:rPr lang="en-US" dirty="0" smtClean="0"/>
              <a:t>Selecting an improvement topic? </a:t>
            </a:r>
          </a:p>
          <a:p>
            <a:pPr lvl="1"/>
            <a:r>
              <a:rPr lang="en-US" dirty="0"/>
              <a:t>O</a:t>
            </a:r>
            <a:r>
              <a:rPr lang="en-US" dirty="0" smtClean="0"/>
              <a:t>rganize a team to investigate the refill process?</a:t>
            </a:r>
            <a:endParaRPr lang="en-US" dirty="0"/>
          </a:p>
          <a:p>
            <a:pPr marL="57150" indent="0">
              <a:buNone/>
            </a:pPr>
            <a:endParaRPr lang="en-US" dirty="0" smtClean="0"/>
          </a:p>
          <a:p>
            <a:pPr marL="57150" indent="0">
              <a:buNone/>
            </a:pPr>
            <a:r>
              <a:rPr lang="en-US" dirty="0" smtClean="0"/>
              <a:t>And, why would Tom want to participate in an improvement project?</a:t>
            </a:r>
          </a:p>
          <a:p>
            <a:pPr lvl="1"/>
            <a:endParaRPr lang="en-US" dirty="0"/>
          </a:p>
          <a:p>
            <a:pPr marL="57150" indent="0">
              <a:buNone/>
            </a:pPr>
            <a:r>
              <a:rPr lang="en-US" b="1" dirty="0" smtClean="0">
                <a:solidFill>
                  <a:schemeClr val="tx2"/>
                </a:solidFill>
              </a:rPr>
              <a:t>Please break into small groups of 2 or 3 to discuss for 3 minutes, then select 1 member to report out</a:t>
            </a:r>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389286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smtClean="0"/>
          </a:p>
          <a:p>
            <a:pPr marL="0" indent="0" algn="ctr">
              <a:buNone/>
            </a:pPr>
            <a:r>
              <a:rPr lang="en-US" sz="4000" b="1" dirty="0"/>
              <a:t>Comments from </a:t>
            </a:r>
            <a:r>
              <a:rPr lang="en-US" sz="4000" b="1" dirty="0" smtClean="0"/>
              <a:t>Groups</a:t>
            </a:r>
            <a:endParaRPr lang="en-US" sz="4000" dirty="0"/>
          </a:p>
        </p:txBody>
      </p:sp>
    </p:spTree>
    <p:extLst>
      <p:ext uri="{BB962C8B-B14F-4D97-AF65-F5344CB8AC3E}">
        <p14:creationId xmlns:p14="http://schemas.microsoft.com/office/powerpoint/2010/main" val="27057999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At Your Practice</a:t>
            </a:r>
            <a:endParaRPr lang="en-US" b="1" dirty="0"/>
          </a:p>
        </p:txBody>
      </p:sp>
      <p:sp>
        <p:nvSpPr>
          <p:cNvPr id="3" name="Content Placeholder 2"/>
          <p:cNvSpPr>
            <a:spLocks noGrp="1"/>
          </p:cNvSpPr>
          <p:nvPr>
            <p:ph idx="1"/>
          </p:nvPr>
        </p:nvSpPr>
        <p:spPr>
          <a:xfrm>
            <a:off x="228600" y="1447800"/>
            <a:ext cx="8915400" cy="4525963"/>
          </a:xfrm>
        </p:spPr>
        <p:txBody>
          <a:bodyPr>
            <a:normAutofit/>
          </a:bodyPr>
          <a:lstStyle/>
          <a:p>
            <a:pPr marL="0" indent="0">
              <a:buNone/>
            </a:pPr>
            <a:r>
              <a:rPr lang="en-US" dirty="0" smtClean="0"/>
              <a:t>If you are the PM and see the need to improve a process, what would you do?</a:t>
            </a:r>
            <a:endParaRPr lang="en-US" dirty="0"/>
          </a:p>
        </p:txBody>
      </p:sp>
      <p:pic>
        <p:nvPicPr>
          <p:cNvPr id="4" name="Picture 4" descr="Jason_Severs_Image_GO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6912" y="2743200"/>
            <a:ext cx="4807376" cy="3815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05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4"/>
                                        </p:tgtEl>
                                        <p:attrNameLst>
                                          <p:attrName>style.opacity</p:attrName>
                                        </p:attrNameLst>
                                      </p:cBhvr>
                                      <p:to>
                                        <p:strVal val="0.25"/>
                                      </p:to>
                                    </p:set>
                                    <p:animEffect filter="image" prLst="opacity: 0.25">
                                      <p:cBhvr rctx="IE">
                                        <p:cTn id="7" dur="indefinite"/>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t>What We Learned</a:t>
            </a:r>
            <a:endParaRPr lang="en-US" b="1" dirty="0"/>
          </a:p>
        </p:txBody>
      </p:sp>
      <p:sp>
        <p:nvSpPr>
          <p:cNvPr id="3" name="Content Placeholder 2"/>
          <p:cNvSpPr>
            <a:spLocks noGrp="1"/>
          </p:cNvSpPr>
          <p:nvPr>
            <p:ph idx="1"/>
          </p:nvPr>
        </p:nvSpPr>
        <p:spPr>
          <a:xfrm>
            <a:off x="381000" y="1600200"/>
            <a:ext cx="5029200" cy="4525963"/>
          </a:xfrm>
        </p:spPr>
        <p:txBody>
          <a:bodyPr>
            <a:normAutofit fontScale="92500" lnSpcReduction="10000"/>
          </a:bodyPr>
          <a:lstStyle/>
          <a:p>
            <a:r>
              <a:rPr lang="en-US" dirty="0"/>
              <a:t>The importance of the Practice Manager as the quarter back for the team.</a:t>
            </a:r>
          </a:p>
          <a:p>
            <a:r>
              <a:rPr lang="en-US" dirty="0" smtClean="0"/>
              <a:t>The importance of collecting even a small amount of data…. Beware of assumptions/urban legends.</a:t>
            </a:r>
          </a:p>
          <a:p>
            <a:r>
              <a:rPr lang="en-US" dirty="0" smtClean="0"/>
              <a:t>The importance of teamwork…Inside and outside of the practice.</a:t>
            </a:r>
          </a:p>
        </p:txBody>
      </p:sp>
      <p:pic>
        <p:nvPicPr>
          <p:cNvPr id="4" name="Picture 7" descr="227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447800"/>
            <a:ext cx="40195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11312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b="1" dirty="0" smtClean="0">
                <a:effectLst>
                  <a:outerShdw blurRad="38100" dist="38100" dir="2700000" algn="tl">
                    <a:srgbClr val="000000">
                      <a:alpha val="43137"/>
                    </a:srgbClr>
                  </a:outerShdw>
                </a:effectLst>
              </a:rPr>
              <a:t>See Problem, Solve Problem</a:t>
            </a:r>
          </a:p>
        </p:txBody>
      </p:sp>
      <p:sp>
        <p:nvSpPr>
          <p:cNvPr id="253955" name="Rectangle 3"/>
          <p:cNvSpPr>
            <a:spLocks noGrp="1" noChangeArrowheads="1"/>
          </p:cNvSpPr>
          <p:nvPr>
            <p:ph type="body" idx="1"/>
          </p:nvPr>
        </p:nvSpPr>
        <p:spPr>
          <a:xfrm>
            <a:off x="-152400" y="1524000"/>
            <a:ext cx="8763000" cy="4411663"/>
          </a:xfrm>
        </p:spPr>
        <p:txBody>
          <a:bodyPr/>
          <a:lstStyle/>
          <a:p>
            <a:pPr lvl="1" eaLnBrk="1" hangingPunct="1">
              <a:buFont typeface="Wingdings" panose="05000000000000000000" pitchFamily="2" charset="2"/>
              <a:buNone/>
            </a:pPr>
            <a:r>
              <a:rPr lang="en-US" altLang="en-US" b="1" dirty="0" smtClean="0"/>
              <a:t>What did star performers do? </a:t>
            </a:r>
            <a:endParaRPr lang="en-US" altLang="en-US" dirty="0" smtClean="0"/>
          </a:p>
          <a:p>
            <a:pPr lvl="1" eaLnBrk="1" hangingPunct="1"/>
            <a:r>
              <a:rPr lang="en-US" altLang="en-US" dirty="0" smtClean="0"/>
              <a:t>Solve problems as a team</a:t>
            </a:r>
          </a:p>
          <a:p>
            <a:pPr lvl="1" eaLnBrk="1" hangingPunct="1"/>
            <a:r>
              <a:rPr lang="en-US" altLang="en-US" dirty="0" smtClean="0"/>
              <a:t>Test ideas. Allow failure </a:t>
            </a:r>
          </a:p>
          <a:p>
            <a:pPr lvl="1" eaLnBrk="1" hangingPunct="1"/>
            <a:r>
              <a:rPr lang="en-US" altLang="en-US" dirty="0" smtClean="0"/>
              <a:t>Discuss errors without fear</a:t>
            </a:r>
          </a:p>
          <a:p>
            <a:pPr lvl="1" eaLnBrk="1" hangingPunct="1"/>
            <a:r>
              <a:rPr lang="en-US" altLang="en-US" dirty="0" smtClean="0"/>
              <a:t>Problems framed as systems issue</a:t>
            </a:r>
          </a:p>
          <a:p>
            <a:pPr lvl="1" eaLnBrk="1" hangingPunct="1"/>
            <a:r>
              <a:rPr lang="en-US" altLang="en-US" dirty="0" smtClean="0"/>
              <a:t>Embrace visits/coaching</a:t>
            </a:r>
          </a:p>
          <a:p>
            <a:pPr lvl="1" eaLnBrk="1" hangingPunct="1"/>
            <a:r>
              <a:rPr lang="en-US" altLang="en-US" dirty="0" smtClean="0"/>
              <a:t>Steal shamelessly</a:t>
            </a:r>
          </a:p>
          <a:p>
            <a:pPr lvl="1" eaLnBrk="1" hangingPunct="1">
              <a:buFont typeface="Wingdings" panose="05000000000000000000" pitchFamily="2" charset="2"/>
              <a:buNone/>
            </a:pPr>
            <a:endParaRPr lang="en-US" altLang="en-US" sz="2400" dirty="0" smtClean="0"/>
          </a:p>
          <a:p>
            <a:pPr lvl="1" eaLnBrk="1" hangingPunct="1">
              <a:buFont typeface="Wingdings" panose="05000000000000000000" pitchFamily="2" charset="2"/>
              <a:buNone/>
            </a:pPr>
            <a:endParaRPr lang="en-US" altLang="en-US" sz="2400" dirty="0" smtClean="0"/>
          </a:p>
        </p:txBody>
      </p:sp>
      <p:grpSp>
        <p:nvGrpSpPr>
          <p:cNvPr id="253964" name="Group 12"/>
          <p:cNvGrpSpPr>
            <a:grpSpLocks/>
          </p:cNvGrpSpPr>
          <p:nvPr/>
        </p:nvGrpSpPr>
        <p:grpSpPr bwMode="auto">
          <a:xfrm>
            <a:off x="5791200" y="2819400"/>
            <a:ext cx="3429000" cy="3716338"/>
            <a:chOff x="3744" y="2400"/>
            <a:chExt cx="1728" cy="1717"/>
          </a:xfrm>
        </p:grpSpPr>
        <p:pic>
          <p:nvPicPr>
            <p:cNvPr id="12293"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4" y="2400"/>
              <a:ext cx="1728" cy="1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Text Box 11"/>
            <p:cNvSpPr txBox="1">
              <a:spLocks noChangeArrowheads="1"/>
            </p:cNvSpPr>
            <p:nvPr/>
          </p:nvSpPr>
          <p:spPr bwMode="auto">
            <a:xfrm>
              <a:off x="4800" y="2688"/>
              <a:ext cx="52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spcBef>
                  <a:spcPct val="50000"/>
                </a:spcBef>
              </a:pPr>
              <a:r>
                <a:rPr lang="en-US" altLang="en-US" sz="1600">
                  <a:solidFill>
                    <a:srgbClr val="000000"/>
                  </a:solidFill>
                </a:rPr>
                <a:t>IDEAS</a:t>
              </a:r>
            </a:p>
          </p:txBody>
        </p:sp>
      </p:grpSp>
    </p:spTree>
    <p:extLst>
      <p:ext uri="{BB962C8B-B14F-4D97-AF65-F5344CB8AC3E}">
        <p14:creationId xmlns:p14="http://schemas.microsoft.com/office/powerpoint/2010/main" val="30655708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395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395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5395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5395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53955">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53955">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4" fill="hold" nodeType="clickEffect">
                                  <p:stCondLst>
                                    <p:cond delay="0"/>
                                  </p:stCondLst>
                                  <p:childTnLst>
                                    <p:set>
                                      <p:cBhvr>
                                        <p:cTn id="30" dur="1" fill="hold">
                                          <p:stCondLst>
                                            <p:cond delay="0"/>
                                          </p:stCondLst>
                                        </p:cTn>
                                        <p:tgtEl>
                                          <p:spTgt spid="253964"/>
                                        </p:tgtEl>
                                        <p:attrNameLst>
                                          <p:attrName>style.visibility</p:attrName>
                                        </p:attrNameLst>
                                      </p:cBhvr>
                                      <p:to>
                                        <p:strVal val="visible"/>
                                      </p:to>
                                    </p:set>
                                    <p:animEffect transition="in" filter="slide(fromBottom)">
                                      <p:cBhvr>
                                        <p:cTn id="31" dur="1000"/>
                                        <p:tgtEl>
                                          <p:spTgt spid="2539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838200" y="0"/>
            <a:ext cx="7543800" cy="1295400"/>
          </a:xfrm>
        </p:spPr>
        <p:txBody>
          <a:bodyPr/>
          <a:lstStyle/>
          <a:p>
            <a:pPr eaLnBrk="1" hangingPunct="1"/>
            <a:r>
              <a:rPr lang="en-US" altLang="en-US" b="1" dirty="0" smtClean="0"/>
              <a:t>Final Thought from Tom</a:t>
            </a:r>
          </a:p>
        </p:txBody>
      </p:sp>
      <p:sp>
        <p:nvSpPr>
          <p:cNvPr id="18435" name="Rectangle 3"/>
          <p:cNvSpPr>
            <a:spLocks noGrp="1" noChangeArrowheads="1"/>
          </p:cNvSpPr>
          <p:nvPr>
            <p:ph type="body" idx="1"/>
          </p:nvPr>
        </p:nvSpPr>
        <p:spPr>
          <a:xfrm>
            <a:off x="304800" y="1066800"/>
            <a:ext cx="8686800" cy="4411663"/>
          </a:xfrm>
        </p:spPr>
        <p:txBody>
          <a:bodyPr/>
          <a:lstStyle/>
          <a:p>
            <a:pPr marL="0" indent="0" eaLnBrk="1" hangingPunct="1">
              <a:lnSpc>
                <a:spcPct val="80000"/>
              </a:lnSpc>
              <a:buNone/>
            </a:pPr>
            <a:r>
              <a:rPr lang="en-US" altLang="en-US" sz="2400" dirty="0" smtClean="0"/>
              <a:t>My whole thought process on how do I recognize a problem to how do I deal with the problem has changed. Before, … My whole time was spent just putting out fires, not really dealing with what is causing the fires, and now, since PROMISES, my whole approach to it is, "okay let's deal with the immediacy of the problem, but let's look further into how we can prevent this from happening again.” Because that, essentially, is what is going to streamline the processes and make us a safer, better practice. That, essentially, is what I walked away with from PROMISES. (Tom)</a:t>
            </a:r>
          </a:p>
          <a:p>
            <a:pPr eaLnBrk="1" hangingPunct="1">
              <a:lnSpc>
                <a:spcPct val="80000"/>
              </a:lnSpc>
              <a:buFont typeface="Wingdings" panose="05000000000000000000" pitchFamily="2" charset="2"/>
              <a:buNone/>
            </a:pPr>
            <a:endParaRPr lang="en-US" altLang="en-US" sz="2000" dirty="0" smtClean="0"/>
          </a:p>
        </p:txBody>
      </p:sp>
      <p:pic>
        <p:nvPicPr>
          <p:cNvPr id="1843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3886200"/>
            <a:ext cx="4038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02256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a:xfrm>
            <a:off x="457200" y="1524000"/>
            <a:ext cx="8458200" cy="4411663"/>
          </a:xfrm>
        </p:spPr>
        <p:txBody>
          <a:bodyPr/>
          <a:lstStyle/>
          <a:p>
            <a:pPr eaLnBrk="1" hangingPunct="1">
              <a:lnSpc>
                <a:spcPct val="80000"/>
              </a:lnSpc>
            </a:pPr>
            <a:r>
              <a:rPr lang="en-US" altLang="en-US" sz="2000" b="1" smtClean="0"/>
              <a:t>You know, I kind of walked away from the PI project like, "I now know how to do things,” but I was able to </a:t>
            </a:r>
            <a:r>
              <a:rPr lang="en-US" altLang="en-US" sz="2000" b="1" i="1" smtClean="0"/>
              <a:t>apply</a:t>
            </a:r>
            <a:r>
              <a:rPr lang="en-US" altLang="en-US" sz="2000" b="1" smtClean="0"/>
              <a:t> what we learned this time with PROMISES. (Eagles)</a:t>
            </a:r>
          </a:p>
          <a:p>
            <a:pPr eaLnBrk="1" hangingPunct="1">
              <a:lnSpc>
                <a:spcPct val="80000"/>
              </a:lnSpc>
              <a:buFont typeface="Wingdings" panose="05000000000000000000" pitchFamily="2" charset="2"/>
              <a:buNone/>
            </a:pPr>
            <a:endParaRPr lang="en-US" altLang="en-US" sz="2000" b="1" smtClean="0"/>
          </a:p>
          <a:p>
            <a:pPr eaLnBrk="1" hangingPunct="1">
              <a:lnSpc>
                <a:spcPct val="80000"/>
              </a:lnSpc>
            </a:pPr>
            <a:r>
              <a:rPr lang="en-US" altLang="en-US" sz="2000" b="1" smtClean="0"/>
              <a:t>The PROMISES program works. Attacking it in small fundamental bites, and mapping out the process and finding out where the actual problems are is a process that I hope everyone learns. (Dragonfly)</a:t>
            </a:r>
          </a:p>
          <a:p>
            <a:pPr eaLnBrk="1" hangingPunct="1">
              <a:lnSpc>
                <a:spcPct val="80000"/>
              </a:lnSpc>
            </a:pPr>
            <a:endParaRPr lang="en-US" altLang="en-US" sz="2000" b="1" smtClean="0"/>
          </a:p>
          <a:p>
            <a:pPr eaLnBrk="1" hangingPunct="1">
              <a:lnSpc>
                <a:spcPct val="80000"/>
              </a:lnSpc>
            </a:pPr>
            <a:r>
              <a:rPr lang="en-US" altLang="en-US" sz="2000" b="1" smtClean="0"/>
              <a:t>I was actually at a Blue Cross meeting, and Paula Griswold was giving an end-of-life talk, … And I thought, “hey I can do that,” as opposed to before I might not have attempted it. (Burberry)</a:t>
            </a:r>
          </a:p>
          <a:p>
            <a:pPr eaLnBrk="1" hangingPunct="1">
              <a:lnSpc>
                <a:spcPct val="80000"/>
              </a:lnSpc>
              <a:buFont typeface="Wingdings" panose="05000000000000000000" pitchFamily="2" charset="2"/>
              <a:buNone/>
            </a:pPr>
            <a:endParaRPr lang="en-US" altLang="en-US" sz="2000" b="1" smtClean="0"/>
          </a:p>
          <a:p>
            <a:pPr eaLnBrk="1" hangingPunct="1">
              <a:lnSpc>
                <a:spcPct val="80000"/>
              </a:lnSpc>
              <a:buFont typeface="Wingdings" panose="05000000000000000000" pitchFamily="2" charset="2"/>
              <a:buNone/>
            </a:pPr>
            <a:endParaRPr lang="en-US" altLang="en-US" sz="2000" b="1" smtClean="0"/>
          </a:p>
        </p:txBody>
      </p:sp>
      <p:pic>
        <p:nvPicPr>
          <p:cNvPr id="1638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685800"/>
            <a:ext cx="84582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6502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mph" presetSubtype="0" nodeType="clickEffect">
                                  <p:stCondLst>
                                    <p:cond delay="0"/>
                                  </p:stCondLst>
                                  <p:childTnLst>
                                    <p:set>
                                      <p:cBhvr rctx="PPT">
                                        <p:cTn id="6" dur="indefinite"/>
                                        <p:tgtEl>
                                          <p:spTgt spid="16389"/>
                                        </p:tgtEl>
                                        <p:attrNameLst>
                                          <p:attrName>style.opacity</p:attrName>
                                        </p:attrNameLst>
                                      </p:cBhvr>
                                      <p:to>
                                        <p:strVal val="0.05"/>
                                      </p:to>
                                    </p:set>
                                    <p:animEffect filter="image" prLst="opacity: 0.05">
                                      <p:cBhvr rctx="IE">
                                        <p:cTn id="7" dur="indefinite"/>
                                        <p:tgtEl>
                                          <p:spTgt spid="163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TotalTime>
  <Words>654</Words>
  <Application>Microsoft Office PowerPoint</Application>
  <PresentationFormat>On-screen Show (4:3)</PresentationFormat>
  <Paragraphs>64</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Improvement Journey</vt:lpstr>
      <vt:lpstr>Judy Ling</vt:lpstr>
      <vt:lpstr>CME Learning Objective</vt:lpstr>
      <vt:lpstr>Disclosure Statement</vt:lpstr>
      <vt:lpstr>Improvement Case Study</vt:lpstr>
      <vt:lpstr>Practice Manager</vt:lpstr>
      <vt:lpstr>PowerPoint Presentation</vt:lpstr>
      <vt:lpstr>At Your Practice</vt:lpstr>
      <vt:lpstr>What We Learned</vt:lpstr>
      <vt:lpstr>See Problem, Solve Problem</vt:lpstr>
      <vt:lpstr>Final Thought from Tom</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Mount Auburn Practice Improvement Program (MA-PIP)</dc:title>
  <dc:creator>Emily Biocchi</dc:creator>
  <cp:lastModifiedBy>Elizabeth Capstick</cp:lastModifiedBy>
  <cp:revision>24</cp:revision>
  <dcterms:created xsi:type="dcterms:W3CDTF">2015-04-27T16:14:12Z</dcterms:created>
  <dcterms:modified xsi:type="dcterms:W3CDTF">2015-05-06T21:18:44Z</dcterms:modified>
</cp:coreProperties>
</file>